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6" r:id="rId1"/>
  </p:sldMasterIdLst>
  <p:notesMasterIdLst>
    <p:notesMasterId r:id="rId25"/>
  </p:notesMasterIdLst>
  <p:handoutMasterIdLst>
    <p:handoutMasterId r:id="rId26"/>
  </p:handoutMasterIdLst>
  <p:sldIdLst>
    <p:sldId id="256" r:id="rId2"/>
    <p:sldId id="288" r:id="rId3"/>
    <p:sldId id="268" r:id="rId4"/>
    <p:sldId id="289" r:id="rId5"/>
    <p:sldId id="277" r:id="rId6"/>
    <p:sldId id="270" r:id="rId7"/>
    <p:sldId id="308" r:id="rId8"/>
    <p:sldId id="302" r:id="rId9"/>
    <p:sldId id="260" r:id="rId10"/>
    <p:sldId id="306" r:id="rId11"/>
    <p:sldId id="309" r:id="rId12"/>
    <p:sldId id="311" r:id="rId13"/>
    <p:sldId id="296" r:id="rId14"/>
    <p:sldId id="300" r:id="rId15"/>
    <p:sldId id="310" r:id="rId16"/>
    <p:sldId id="266" r:id="rId17"/>
    <p:sldId id="305" r:id="rId18"/>
    <p:sldId id="303" r:id="rId19"/>
    <p:sldId id="299" r:id="rId20"/>
    <p:sldId id="286" r:id="rId21"/>
    <p:sldId id="283" r:id="rId22"/>
    <p:sldId id="307" r:id="rId23"/>
    <p:sldId id="31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9" d="100"/>
          <a:sy n="59" d="100"/>
        </p:scale>
        <p:origin x="-2528" y="-6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747B77-5288-F341-BC7D-54623B4FC80F}" type="datetimeFigureOut">
              <a:rPr lang="en-US" smtClean="0"/>
              <a:t>8/11/15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B9CE06-8F5D-AF4E-86CE-66722F5C93C9}" type="slidenum">
              <a:rPr lang="en-US" smtClean="0"/>
              <a:t>‹#›</a:t>
            </a:fld>
            <a:endParaRPr lang="en-US"/>
          </a:p>
        </p:txBody>
      </p:sp>
    </p:spTree>
    <p:extLst>
      <p:ext uri="{BB962C8B-B14F-4D97-AF65-F5344CB8AC3E}">
        <p14:creationId xmlns:p14="http://schemas.microsoft.com/office/powerpoint/2010/main" val="12577447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77151E-6890-9744-83D8-D09E5CF472E0}" type="datetimeFigureOut">
              <a:rPr lang="en-US" smtClean="0"/>
              <a:t>8/11/15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E641B4-4E0C-9747-8CF8-0C12B114A7EA}" type="slidenum">
              <a:rPr lang="en-US" smtClean="0"/>
              <a:t>‹#›</a:t>
            </a:fld>
            <a:endParaRPr lang="en-US"/>
          </a:p>
        </p:txBody>
      </p:sp>
    </p:spTree>
    <p:extLst>
      <p:ext uri="{BB962C8B-B14F-4D97-AF65-F5344CB8AC3E}">
        <p14:creationId xmlns:p14="http://schemas.microsoft.com/office/powerpoint/2010/main" val="26745482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641B4-4E0C-9747-8CF8-0C12B114A7EA}" type="slidenum">
              <a:rPr lang="en-US" smtClean="0"/>
              <a:t>5</a:t>
            </a:fld>
            <a:endParaRPr lang="en-US"/>
          </a:p>
        </p:txBody>
      </p:sp>
    </p:spTree>
    <p:extLst>
      <p:ext uri="{BB962C8B-B14F-4D97-AF65-F5344CB8AC3E}">
        <p14:creationId xmlns:p14="http://schemas.microsoft.com/office/powerpoint/2010/main" val="252447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https</a:t>
            </a:r>
            <a:r>
              <a:rPr lang="nl-NL" dirty="0" smtClean="0"/>
              <a:t>://</a:t>
            </a:r>
            <a:r>
              <a:rPr lang="nl-NL" dirty="0" err="1" smtClean="0"/>
              <a:t>www.youtube.com</a:t>
            </a:r>
            <a:r>
              <a:rPr lang="nl-NL" dirty="0" smtClean="0"/>
              <a:t>/</a:t>
            </a:r>
            <a:r>
              <a:rPr lang="nl-NL" dirty="0" err="1" smtClean="0"/>
              <a:t>watch?v</a:t>
            </a:r>
            <a:r>
              <a:rPr lang="nl-NL" dirty="0" smtClean="0"/>
              <a:t>=5BGjs37TRlA</a:t>
            </a:r>
            <a:endParaRPr lang="en-US" dirty="0"/>
          </a:p>
        </p:txBody>
      </p:sp>
      <p:sp>
        <p:nvSpPr>
          <p:cNvPr id="4" name="Slide Number Placeholder 3"/>
          <p:cNvSpPr>
            <a:spLocks noGrp="1"/>
          </p:cNvSpPr>
          <p:nvPr>
            <p:ph type="sldNum" sz="quarter" idx="10"/>
          </p:nvPr>
        </p:nvSpPr>
        <p:spPr/>
        <p:txBody>
          <a:bodyPr/>
          <a:lstStyle/>
          <a:p>
            <a:fld id="{57E641B4-4E0C-9747-8CF8-0C12B114A7EA}" type="slidenum">
              <a:rPr lang="en-US" smtClean="0"/>
              <a:t>21</a:t>
            </a:fld>
            <a:endParaRPr lang="en-US"/>
          </a:p>
        </p:txBody>
      </p:sp>
    </p:spTree>
    <p:extLst>
      <p:ext uri="{BB962C8B-B14F-4D97-AF65-F5344CB8AC3E}">
        <p14:creationId xmlns:p14="http://schemas.microsoft.com/office/powerpoint/2010/main" val="5736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26157FE-CDAD-EB46-9412-F72371EBE944}" type="datetime1">
              <a:rPr lang="en-US" smtClean="0"/>
              <a:t>8/11/15</a:t>
            </a:fld>
            <a:endParaRPr lang="en-US"/>
          </a:p>
        </p:txBody>
      </p:sp>
      <p:sp>
        <p:nvSpPr>
          <p:cNvPr id="5" name="Footer Placeholder 4"/>
          <p:cNvSpPr>
            <a:spLocks noGrp="1"/>
          </p:cNvSpPr>
          <p:nvPr>
            <p:ph type="ftr" sz="quarter" idx="11"/>
          </p:nvPr>
        </p:nvSpPr>
        <p:spPr/>
        <p:txBody>
          <a:bodyPr/>
          <a:lstStyle/>
          <a:p>
            <a:r>
              <a:rPr lang="en-US" smtClean="0"/>
              <a:t>Grossman, SID Conference, 2015</a:t>
            </a:r>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A1765-E229-6741-9E40-A6C6AF62E902}" type="datetime1">
              <a:rPr lang="en-US" smtClean="0"/>
              <a:t>8/11/15</a:t>
            </a:fld>
            <a:endParaRPr lang="en-US"/>
          </a:p>
        </p:txBody>
      </p:sp>
      <p:sp>
        <p:nvSpPr>
          <p:cNvPr id="6" name="Footer Placeholder 5"/>
          <p:cNvSpPr>
            <a:spLocks noGrp="1"/>
          </p:cNvSpPr>
          <p:nvPr>
            <p:ph type="ftr" sz="quarter" idx="11"/>
          </p:nvPr>
        </p:nvSpPr>
        <p:spPr/>
        <p:txBody>
          <a:bodyPr/>
          <a:lstStyle/>
          <a:p>
            <a:r>
              <a:rPr lang="en-US" smtClean="0"/>
              <a:t>Grossman, SID Conference, 2015</a:t>
            </a:r>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B329751-D559-D143-AE3E-93C919BEC744}" type="datetime1">
              <a:rPr lang="en-US" smtClean="0"/>
              <a:t>8/11/15</a:t>
            </a:fld>
            <a:endParaRPr lang="en-US"/>
          </a:p>
        </p:txBody>
      </p:sp>
      <p:sp>
        <p:nvSpPr>
          <p:cNvPr id="5" name="Footer Placeholder 4"/>
          <p:cNvSpPr>
            <a:spLocks noGrp="1"/>
          </p:cNvSpPr>
          <p:nvPr>
            <p:ph type="ftr" sz="quarter" idx="11"/>
          </p:nvPr>
        </p:nvSpPr>
        <p:spPr/>
        <p:txBody>
          <a:bodyPr/>
          <a:lstStyle/>
          <a:p>
            <a:r>
              <a:rPr lang="en-US" smtClean="0"/>
              <a:t>Grossman, SID Conference, 2015</a:t>
            </a:r>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EDAB570-AB55-8843-9643-FD85E8E41B4E}" type="datetime1">
              <a:rPr lang="en-US" smtClean="0"/>
              <a:t>8/11/15</a:t>
            </a:fld>
            <a:endParaRPr lang="en-US"/>
          </a:p>
        </p:txBody>
      </p:sp>
      <p:sp>
        <p:nvSpPr>
          <p:cNvPr id="5" name="Footer Placeholder 4"/>
          <p:cNvSpPr>
            <a:spLocks noGrp="1"/>
          </p:cNvSpPr>
          <p:nvPr>
            <p:ph type="ftr" sz="quarter" idx="11"/>
          </p:nvPr>
        </p:nvSpPr>
        <p:spPr/>
        <p:txBody>
          <a:bodyPr/>
          <a:lstStyle/>
          <a:p>
            <a:r>
              <a:rPr lang="en-US" smtClean="0"/>
              <a:t>Grossman, SID Conference, 2015</a:t>
            </a:r>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FC4C99-B0C6-254E-AB9A-8DBC9A489D12}" type="datetime1">
              <a:rPr lang="en-US" smtClean="0"/>
              <a:t>8/11/15</a:t>
            </a:fld>
            <a:endParaRPr lang="en-US"/>
          </a:p>
        </p:txBody>
      </p:sp>
      <p:sp>
        <p:nvSpPr>
          <p:cNvPr id="5" name="Footer Placeholder 4"/>
          <p:cNvSpPr>
            <a:spLocks noGrp="1"/>
          </p:cNvSpPr>
          <p:nvPr>
            <p:ph type="ftr" sz="quarter" idx="11"/>
          </p:nvPr>
        </p:nvSpPr>
        <p:spPr/>
        <p:txBody>
          <a:bodyPr/>
          <a:lstStyle/>
          <a:p>
            <a:r>
              <a:rPr lang="en-US" smtClean="0"/>
              <a:t>Grossman, SID Conference, 2015</a:t>
            </a:r>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31B1E0C-D73D-8F4C-8672-8FCF33C8092B}" type="datetime1">
              <a:rPr lang="en-US" smtClean="0"/>
              <a:t>8/11/15</a:t>
            </a:fld>
            <a:endParaRPr lang="en-US" dirty="0"/>
          </a:p>
        </p:txBody>
      </p:sp>
      <p:sp>
        <p:nvSpPr>
          <p:cNvPr id="5" name="Footer Placeholder 4"/>
          <p:cNvSpPr>
            <a:spLocks noGrp="1"/>
          </p:cNvSpPr>
          <p:nvPr>
            <p:ph type="ftr" sz="quarter" idx="11"/>
          </p:nvPr>
        </p:nvSpPr>
        <p:spPr/>
        <p:txBody>
          <a:bodyPr/>
          <a:lstStyle/>
          <a:p>
            <a:r>
              <a:rPr lang="en-US" smtClean="0"/>
              <a:t>Grossman, SID Conference, 2015</a:t>
            </a:r>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2AF6E-7EE2-B04D-BD96-1D5C24713ABA}" type="datetime1">
              <a:rPr lang="en-US" smtClean="0"/>
              <a:t>8/11/15</a:t>
            </a:fld>
            <a:endParaRPr lang="en-US"/>
          </a:p>
        </p:txBody>
      </p:sp>
      <p:sp>
        <p:nvSpPr>
          <p:cNvPr id="5" name="Footer Placeholder 4"/>
          <p:cNvSpPr>
            <a:spLocks noGrp="1"/>
          </p:cNvSpPr>
          <p:nvPr>
            <p:ph type="ftr" sz="quarter" idx="11"/>
          </p:nvPr>
        </p:nvSpPr>
        <p:spPr/>
        <p:txBody>
          <a:bodyPr/>
          <a:lstStyle/>
          <a:p>
            <a:r>
              <a:rPr lang="en-US" smtClean="0"/>
              <a:t>Grossman, SID Conference, 2015</a:t>
            </a:r>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4EA8233-D1D8-994A-8CAD-A9C40618B1A5}" type="datetime1">
              <a:rPr lang="en-US" smtClean="0"/>
              <a:t>8/11/15</a:t>
            </a:fld>
            <a:endParaRPr lang="en-US"/>
          </a:p>
        </p:txBody>
      </p:sp>
      <p:sp>
        <p:nvSpPr>
          <p:cNvPr id="6" name="Footer Placeholder 5"/>
          <p:cNvSpPr>
            <a:spLocks noGrp="1"/>
          </p:cNvSpPr>
          <p:nvPr>
            <p:ph type="ftr" sz="quarter" idx="11"/>
          </p:nvPr>
        </p:nvSpPr>
        <p:spPr/>
        <p:txBody>
          <a:bodyPr/>
          <a:lstStyle/>
          <a:p>
            <a:r>
              <a:rPr lang="en-US" smtClean="0"/>
              <a:t>Grossman, SID Conference, 2015</a:t>
            </a:r>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61E287B-F943-694B-AB3C-2A4DA09CC732}" type="datetime1">
              <a:rPr lang="en-US" smtClean="0"/>
              <a:t>8/11/15</a:t>
            </a:fld>
            <a:endParaRPr lang="en-US"/>
          </a:p>
        </p:txBody>
      </p:sp>
      <p:sp>
        <p:nvSpPr>
          <p:cNvPr id="8" name="Footer Placeholder 7"/>
          <p:cNvSpPr>
            <a:spLocks noGrp="1"/>
          </p:cNvSpPr>
          <p:nvPr>
            <p:ph type="ftr" sz="quarter" idx="11"/>
          </p:nvPr>
        </p:nvSpPr>
        <p:spPr/>
        <p:txBody>
          <a:bodyPr/>
          <a:lstStyle/>
          <a:p>
            <a:r>
              <a:rPr lang="en-US" smtClean="0"/>
              <a:t>Grossman, SID Conference, 2015</a:t>
            </a:r>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E366B17-5ADF-0048-92CC-67C5A7D42FBF}" type="datetime1">
              <a:rPr lang="en-US" smtClean="0"/>
              <a:t>8/11/15</a:t>
            </a:fld>
            <a:endParaRPr lang="en-US"/>
          </a:p>
        </p:txBody>
      </p:sp>
      <p:sp>
        <p:nvSpPr>
          <p:cNvPr id="4" name="Footer Placeholder 3"/>
          <p:cNvSpPr>
            <a:spLocks noGrp="1"/>
          </p:cNvSpPr>
          <p:nvPr>
            <p:ph type="ftr" sz="quarter" idx="11"/>
          </p:nvPr>
        </p:nvSpPr>
        <p:spPr/>
        <p:txBody>
          <a:bodyPr/>
          <a:lstStyle/>
          <a:p>
            <a:r>
              <a:rPr lang="en-US" smtClean="0"/>
              <a:t>Grossman, SID Conference, 2015</a:t>
            </a:r>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7C81B-0614-254D-9DB2-6DD40EF2411F}" type="datetime1">
              <a:rPr lang="en-US" smtClean="0"/>
              <a:t>8/11/15</a:t>
            </a:fld>
            <a:endParaRPr lang="en-US"/>
          </a:p>
        </p:txBody>
      </p:sp>
      <p:sp>
        <p:nvSpPr>
          <p:cNvPr id="3" name="Footer Placeholder 2"/>
          <p:cNvSpPr>
            <a:spLocks noGrp="1"/>
          </p:cNvSpPr>
          <p:nvPr>
            <p:ph type="ftr" sz="quarter" idx="11"/>
          </p:nvPr>
        </p:nvSpPr>
        <p:spPr/>
        <p:txBody>
          <a:bodyPr/>
          <a:lstStyle/>
          <a:p>
            <a:r>
              <a:rPr lang="en-US" smtClean="0"/>
              <a:t>Grossman, SID Conference, 2015</a:t>
            </a:r>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12CD55-DFDB-2047-A901-FAF052DF62AE}" type="datetime1">
              <a:rPr lang="en-US" smtClean="0"/>
              <a:t>8/11/15</a:t>
            </a:fld>
            <a:endParaRPr lang="en-US"/>
          </a:p>
        </p:txBody>
      </p:sp>
      <p:sp>
        <p:nvSpPr>
          <p:cNvPr id="6" name="Footer Placeholder 5"/>
          <p:cNvSpPr>
            <a:spLocks noGrp="1"/>
          </p:cNvSpPr>
          <p:nvPr>
            <p:ph type="ftr" sz="quarter" idx="11"/>
          </p:nvPr>
        </p:nvSpPr>
        <p:spPr/>
        <p:txBody>
          <a:bodyPr/>
          <a:lstStyle/>
          <a:p>
            <a:r>
              <a:rPr lang="en-US" smtClean="0"/>
              <a:t>Grossman, SID Conference, 2015</a:t>
            </a:r>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AB6091AF-72B4-EC4B-ABF0-9BBCA5840DA0}" type="datetime1">
              <a:rPr lang="en-US" smtClean="0"/>
              <a:t>8/11/15</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Grossman, SID Conference, 2015</a:t>
            </a:r>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hf sldNum="0" hd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marL="182880" indent="0">
              <a:buNone/>
            </a:pPr>
            <a:r>
              <a:rPr lang="en-US" dirty="0" smtClean="0"/>
              <a:t>sonic [art] liberation</a:t>
            </a:r>
            <a:endParaRPr lang="en-US" dirty="0"/>
          </a:p>
        </p:txBody>
      </p:sp>
      <p:sp>
        <p:nvSpPr>
          <p:cNvPr id="2" name="Subtitle 1"/>
          <p:cNvSpPr>
            <a:spLocks noGrp="1"/>
          </p:cNvSpPr>
          <p:nvPr>
            <p:ph type="subTitle" idx="1"/>
          </p:nvPr>
        </p:nvSpPr>
        <p:spPr>
          <a:xfrm>
            <a:off x="1079776" y="4864386"/>
            <a:ext cx="6741303" cy="882119"/>
          </a:xfrm>
        </p:spPr>
        <p:txBody>
          <a:bodyPr/>
          <a:lstStyle/>
          <a:p>
            <a:r>
              <a:rPr lang="en-US" dirty="0"/>
              <a:t>m</a:t>
            </a:r>
            <a:r>
              <a:rPr lang="en-US" dirty="0" smtClean="0"/>
              <a:t>erging mind &amp; matter through the </a:t>
            </a:r>
            <a:r>
              <a:rPr lang="en-US" dirty="0" err="1" smtClean="0"/>
              <a:t>multisense</a:t>
            </a:r>
            <a:endParaRPr lang="en-US" dirty="0"/>
          </a:p>
        </p:txBody>
      </p:sp>
    </p:spTree>
    <p:extLst>
      <p:ext uri="{BB962C8B-B14F-4D97-AF65-F5344CB8AC3E}">
        <p14:creationId xmlns:p14="http://schemas.microsoft.com/office/powerpoint/2010/main" val="3451942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34">
            <a:off x="790435" y="765885"/>
            <a:ext cx="7670348" cy="548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Grossman, SID Conference, 2015</a:t>
            </a:r>
            <a:endParaRPr lang="en-US"/>
          </a:p>
        </p:txBody>
      </p:sp>
    </p:spTree>
    <p:extLst>
      <p:ext uri="{BB962C8B-B14F-4D97-AF65-F5344CB8AC3E}">
        <p14:creationId xmlns:p14="http://schemas.microsoft.com/office/powerpoint/2010/main" val="486321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Liberating Interaction.</a:t>
            </a:r>
            <a:endParaRPr lang="en-US" dirty="0"/>
          </a:p>
        </p:txBody>
      </p:sp>
      <p:sp>
        <p:nvSpPr>
          <p:cNvPr id="3" name="Content Placeholder 2"/>
          <p:cNvSpPr>
            <a:spLocks noGrp="1"/>
          </p:cNvSpPr>
          <p:nvPr>
            <p:ph idx="1"/>
          </p:nvPr>
        </p:nvSpPr>
        <p:spPr>
          <a:xfrm>
            <a:off x="549275" y="1600201"/>
            <a:ext cx="8042276" cy="4343400"/>
          </a:xfrm>
        </p:spPr>
        <p:txBody>
          <a:bodyPr>
            <a:normAutofit/>
          </a:bodyPr>
          <a:lstStyle/>
          <a:p>
            <a:r>
              <a:rPr lang="en-US" dirty="0" smtClean="0"/>
              <a:t>Often removes performer</a:t>
            </a:r>
            <a:r>
              <a:rPr lang="en-US" dirty="0"/>
              <a:t>, participant </a:t>
            </a:r>
            <a:r>
              <a:rPr lang="en-US" dirty="0" smtClean="0"/>
              <a:t>mid-experience</a:t>
            </a:r>
            <a:endParaRPr lang="en-US" dirty="0"/>
          </a:p>
          <a:p>
            <a:r>
              <a:rPr lang="en-US" dirty="0" smtClean="0"/>
              <a:t> Subject/object roles redefined</a:t>
            </a:r>
          </a:p>
          <a:p>
            <a:r>
              <a:rPr lang="en-US" dirty="0" smtClean="0"/>
              <a:t>Investigative, exploratory, transitory</a:t>
            </a:r>
          </a:p>
          <a:p>
            <a:r>
              <a:rPr lang="en-US" dirty="0" err="1" smtClean="0"/>
              <a:t>Unravelled</a:t>
            </a:r>
            <a:r>
              <a:rPr lang="en-US" dirty="0" smtClean="0"/>
              <a:t> social conventions, musical-social conventions</a:t>
            </a:r>
          </a:p>
          <a:p>
            <a:r>
              <a:rPr lang="en-US" dirty="0" smtClean="0"/>
              <a:t>Orientation shifts experience</a:t>
            </a:r>
          </a:p>
          <a:p>
            <a:r>
              <a:rPr lang="en-US" dirty="0" smtClean="0"/>
              <a:t>Spatial Navigation/Time</a:t>
            </a:r>
          </a:p>
          <a:p>
            <a:endParaRPr lang="en-US" dirty="0"/>
          </a:p>
        </p:txBody>
      </p:sp>
      <p:sp>
        <p:nvSpPr>
          <p:cNvPr id="4" name="Footer Placeholder 3"/>
          <p:cNvSpPr>
            <a:spLocks noGrp="1"/>
          </p:cNvSpPr>
          <p:nvPr>
            <p:ph type="ftr" sz="quarter" idx="11"/>
          </p:nvPr>
        </p:nvSpPr>
        <p:spPr/>
        <p:txBody>
          <a:bodyPr/>
          <a:lstStyle/>
          <a:p>
            <a:r>
              <a:rPr lang="en-US" smtClean="0"/>
              <a:t>Grossman, SID Conference, 2015</a:t>
            </a:r>
            <a:endParaRPr lang="en-US"/>
          </a:p>
        </p:txBody>
      </p:sp>
    </p:spTree>
    <p:extLst>
      <p:ext uri="{BB962C8B-B14F-4D97-AF65-F5344CB8AC3E}">
        <p14:creationId xmlns:p14="http://schemas.microsoft.com/office/powerpoint/2010/main" val="1993105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Liberating Space-Time</a:t>
            </a:r>
            <a:endParaRPr lang="en-US" dirty="0"/>
          </a:p>
        </p:txBody>
      </p:sp>
      <p:sp>
        <p:nvSpPr>
          <p:cNvPr id="3" name="Content Placeholder 2"/>
          <p:cNvSpPr>
            <a:spLocks noGrp="1"/>
          </p:cNvSpPr>
          <p:nvPr>
            <p:ph idx="1"/>
          </p:nvPr>
        </p:nvSpPr>
        <p:spPr/>
        <p:txBody>
          <a:bodyPr/>
          <a:lstStyle/>
          <a:p>
            <a:r>
              <a:rPr lang="en-US" dirty="0" smtClean="0"/>
              <a:t>Circular/cyclical</a:t>
            </a:r>
          </a:p>
          <a:p>
            <a:r>
              <a:rPr lang="en-US" dirty="0" smtClean="0"/>
              <a:t>Synchronic Time, Ongoing duration</a:t>
            </a:r>
          </a:p>
          <a:p>
            <a:r>
              <a:rPr lang="en-US" dirty="0" smtClean="0"/>
              <a:t>Lost sense</a:t>
            </a:r>
          </a:p>
          <a:p>
            <a:r>
              <a:rPr lang="en-US" dirty="0" smtClean="0"/>
              <a:t>Past, Present, Future imagined in the present</a:t>
            </a:r>
            <a:endParaRPr lang="en-US" dirty="0"/>
          </a:p>
        </p:txBody>
      </p:sp>
      <p:sp>
        <p:nvSpPr>
          <p:cNvPr id="4" name="Footer Placeholder 3"/>
          <p:cNvSpPr>
            <a:spLocks noGrp="1"/>
          </p:cNvSpPr>
          <p:nvPr>
            <p:ph type="ftr" sz="quarter" idx="11"/>
          </p:nvPr>
        </p:nvSpPr>
        <p:spPr/>
        <p:txBody>
          <a:bodyPr/>
          <a:lstStyle/>
          <a:p>
            <a:r>
              <a:rPr lang="en-US" smtClean="0"/>
              <a:t>Grossman, SID Conference, 2015</a:t>
            </a:r>
            <a:endParaRPr lang="en-US"/>
          </a:p>
        </p:txBody>
      </p:sp>
    </p:spTree>
    <p:extLst>
      <p:ext uri="{BB962C8B-B14F-4D97-AF65-F5344CB8AC3E}">
        <p14:creationId xmlns:p14="http://schemas.microsoft.com/office/powerpoint/2010/main" val="3544080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Chance</a:t>
            </a:r>
            <a:endParaRPr lang="en-US" dirty="0"/>
          </a:p>
        </p:txBody>
      </p:sp>
      <p:sp>
        <p:nvSpPr>
          <p:cNvPr id="3" name="Content Placeholder 2"/>
          <p:cNvSpPr>
            <a:spLocks noGrp="1"/>
          </p:cNvSpPr>
          <p:nvPr>
            <p:ph idx="1"/>
          </p:nvPr>
        </p:nvSpPr>
        <p:spPr/>
        <p:txBody>
          <a:bodyPr/>
          <a:lstStyle/>
          <a:p>
            <a:r>
              <a:rPr lang="en-US" dirty="0" smtClean="0"/>
              <a:t>Using </a:t>
            </a:r>
            <a:r>
              <a:rPr lang="en-US" dirty="0" err="1" smtClean="0"/>
              <a:t>unpredicability</a:t>
            </a:r>
            <a:r>
              <a:rPr lang="en-US" dirty="0" smtClean="0"/>
              <a:t> of site-specificity, response to daily sounds, acoustics of natural space</a:t>
            </a:r>
          </a:p>
          <a:p>
            <a:r>
              <a:rPr lang="en-US" dirty="0"/>
              <a:t>S</a:t>
            </a:r>
            <a:r>
              <a:rPr lang="en-US" dirty="0" smtClean="0"/>
              <a:t>patiotemporal development and response</a:t>
            </a:r>
          </a:p>
          <a:p>
            <a:r>
              <a:rPr lang="en-US" dirty="0" smtClean="0"/>
              <a:t>“in-between” space</a:t>
            </a:r>
          </a:p>
          <a:p>
            <a:r>
              <a:rPr lang="en-US" dirty="0" smtClean="0"/>
              <a:t>Happenstance engagement</a:t>
            </a:r>
          </a:p>
          <a:p>
            <a:r>
              <a:rPr lang="en-US" dirty="0" smtClean="0"/>
              <a:t>Creates art experience beyond what an individual can perceive/predict</a:t>
            </a:r>
          </a:p>
          <a:p>
            <a:endParaRPr lang="en-US" dirty="0"/>
          </a:p>
        </p:txBody>
      </p:sp>
      <p:sp>
        <p:nvSpPr>
          <p:cNvPr id="4" name="Footer Placeholder 3"/>
          <p:cNvSpPr>
            <a:spLocks noGrp="1"/>
          </p:cNvSpPr>
          <p:nvPr>
            <p:ph type="ftr" sz="quarter" idx="11"/>
          </p:nvPr>
        </p:nvSpPr>
        <p:spPr/>
        <p:txBody>
          <a:bodyPr/>
          <a:lstStyle/>
          <a:p>
            <a:r>
              <a:rPr lang="en-US" smtClean="0"/>
              <a:t>Grossman, SID Conference, 2015</a:t>
            </a:r>
            <a:endParaRPr lang="en-US"/>
          </a:p>
        </p:txBody>
      </p:sp>
    </p:spTree>
    <p:extLst>
      <p:ext uri="{BB962C8B-B14F-4D97-AF65-F5344CB8AC3E}">
        <p14:creationId xmlns:p14="http://schemas.microsoft.com/office/powerpoint/2010/main" val="600849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Displacement</a:t>
            </a:r>
            <a:endParaRPr lang="en-US" dirty="0"/>
          </a:p>
        </p:txBody>
      </p:sp>
      <p:sp>
        <p:nvSpPr>
          <p:cNvPr id="3" name="Content Placeholder 2"/>
          <p:cNvSpPr>
            <a:spLocks noGrp="1"/>
          </p:cNvSpPr>
          <p:nvPr>
            <p:ph idx="1"/>
          </p:nvPr>
        </p:nvSpPr>
        <p:spPr/>
        <p:txBody>
          <a:bodyPr/>
          <a:lstStyle/>
          <a:p>
            <a:r>
              <a:rPr lang="en-US" dirty="0" smtClean="0"/>
              <a:t>Intervention: One environment inner or outer, inserted into another</a:t>
            </a:r>
          </a:p>
          <a:p>
            <a:r>
              <a:rPr lang="en-US" dirty="0" smtClean="0"/>
              <a:t>Recordings </a:t>
            </a:r>
            <a:r>
              <a:rPr lang="en-US" dirty="0" err="1" smtClean="0"/>
              <a:t>vs</a:t>
            </a:r>
            <a:r>
              <a:rPr lang="en-US" dirty="0" smtClean="0"/>
              <a:t> Acoustic sound</a:t>
            </a:r>
          </a:p>
          <a:p>
            <a:r>
              <a:rPr lang="en-US" dirty="0" smtClean="0"/>
              <a:t>Not just an imagined reality of an artwork, but what is imagined it is also realized.</a:t>
            </a:r>
          </a:p>
        </p:txBody>
      </p:sp>
      <p:sp>
        <p:nvSpPr>
          <p:cNvPr id="4" name="Footer Placeholder 3"/>
          <p:cNvSpPr>
            <a:spLocks noGrp="1"/>
          </p:cNvSpPr>
          <p:nvPr>
            <p:ph type="ftr" sz="quarter" idx="11"/>
          </p:nvPr>
        </p:nvSpPr>
        <p:spPr/>
        <p:txBody>
          <a:bodyPr/>
          <a:lstStyle/>
          <a:p>
            <a:r>
              <a:rPr lang="en-US" smtClean="0"/>
              <a:t>Grossman, SID Conference, 2015</a:t>
            </a:r>
            <a:endParaRPr lang="en-US"/>
          </a:p>
        </p:txBody>
      </p:sp>
    </p:spTree>
    <p:extLst>
      <p:ext uri="{BB962C8B-B14F-4D97-AF65-F5344CB8AC3E}">
        <p14:creationId xmlns:p14="http://schemas.microsoft.com/office/powerpoint/2010/main" val="400081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324521"/>
            <a:ext cx="8042276" cy="1336956"/>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Art or Reality?</a:t>
            </a:r>
            <a:endParaRPr lang="en-US" dirty="0"/>
          </a:p>
        </p:txBody>
      </p:sp>
      <p:sp>
        <p:nvSpPr>
          <p:cNvPr id="3" name="Footer Placeholder 2"/>
          <p:cNvSpPr>
            <a:spLocks noGrp="1"/>
          </p:cNvSpPr>
          <p:nvPr>
            <p:ph type="ftr" sz="quarter" idx="11"/>
          </p:nvPr>
        </p:nvSpPr>
        <p:spPr/>
        <p:txBody>
          <a:bodyPr/>
          <a:lstStyle/>
          <a:p>
            <a:r>
              <a:rPr lang="en-US" smtClean="0"/>
              <a:t>Grossman, SID Conference, 2015</a:t>
            </a:r>
            <a:endParaRPr lang="en-US"/>
          </a:p>
        </p:txBody>
      </p:sp>
    </p:spTree>
    <p:extLst>
      <p:ext uri="{BB962C8B-B14F-4D97-AF65-F5344CB8AC3E}">
        <p14:creationId xmlns:p14="http://schemas.microsoft.com/office/powerpoint/2010/main" val="3624564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Liberating Spirit.</a:t>
            </a:r>
            <a:endParaRPr lang="en-US" dirty="0"/>
          </a:p>
        </p:txBody>
      </p:sp>
      <p:sp>
        <p:nvSpPr>
          <p:cNvPr id="3" name="Content Placeholder 2"/>
          <p:cNvSpPr>
            <a:spLocks noGrp="1"/>
          </p:cNvSpPr>
          <p:nvPr>
            <p:ph idx="1"/>
          </p:nvPr>
        </p:nvSpPr>
        <p:spPr/>
        <p:txBody>
          <a:bodyPr/>
          <a:lstStyle/>
          <a:p>
            <a:r>
              <a:rPr lang="en-US" dirty="0" smtClean="0"/>
              <a:t>Simultaneous experience of transcendence or “out of body” experience and physical bodily experience</a:t>
            </a:r>
          </a:p>
          <a:p>
            <a:r>
              <a:rPr lang="en-US" dirty="0" smtClean="0"/>
              <a:t>Access to the “inner self”, and unified whole</a:t>
            </a:r>
          </a:p>
          <a:p>
            <a:r>
              <a:rPr lang="en-US" dirty="0" smtClean="0"/>
              <a:t>Sense of connection, heightened awareness</a:t>
            </a:r>
            <a:endParaRPr lang="en-US" dirty="0"/>
          </a:p>
        </p:txBody>
      </p:sp>
      <p:sp>
        <p:nvSpPr>
          <p:cNvPr id="4" name="Footer Placeholder 3"/>
          <p:cNvSpPr>
            <a:spLocks noGrp="1"/>
          </p:cNvSpPr>
          <p:nvPr>
            <p:ph type="ftr" sz="quarter" idx="11"/>
          </p:nvPr>
        </p:nvSpPr>
        <p:spPr/>
        <p:txBody>
          <a:bodyPr/>
          <a:lstStyle/>
          <a:p>
            <a:r>
              <a:rPr lang="en-US" smtClean="0"/>
              <a:t>Grossman, SID Conference, 2015</a:t>
            </a:r>
            <a:endParaRPr lang="en-US"/>
          </a:p>
        </p:txBody>
      </p:sp>
    </p:spTree>
    <p:extLst>
      <p:ext uri="{BB962C8B-B14F-4D97-AF65-F5344CB8AC3E}">
        <p14:creationId xmlns:p14="http://schemas.microsoft.com/office/powerpoint/2010/main" val="1737807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7405" b="7405"/>
          <a:stretch>
            <a:fillRect/>
          </a:stretch>
        </p:blipFill>
        <p:spPr/>
      </p:pic>
      <p:sp>
        <p:nvSpPr>
          <p:cNvPr id="2" name="TextBox 1"/>
          <p:cNvSpPr txBox="1"/>
          <p:nvPr/>
        </p:nvSpPr>
        <p:spPr>
          <a:xfrm>
            <a:off x="2906274" y="6241883"/>
            <a:ext cx="4757679" cy="369332"/>
          </a:xfrm>
          <a:prstGeom prst="rect">
            <a:avLst/>
          </a:prstGeom>
          <a:noFill/>
        </p:spPr>
        <p:txBody>
          <a:bodyPr wrap="square" rtlCol="0">
            <a:spAutoFit/>
          </a:bodyPr>
          <a:lstStyle/>
          <a:p>
            <a:r>
              <a:rPr lang="en-US" dirty="0" smtClean="0"/>
              <a:t>La Monte Young, “</a:t>
            </a:r>
            <a:r>
              <a:rPr lang="en-US" dirty="0" err="1" smtClean="0"/>
              <a:t>Dreamhouse</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Grossman, SID Conference, 2015</a:t>
            </a:r>
            <a:endParaRPr lang="en-US"/>
          </a:p>
        </p:txBody>
      </p:sp>
    </p:spTree>
    <p:extLst>
      <p:ext uri="{BB962C8B-B14F-4D97-AF65-F5344CB8AC3E}">
        <p14:creationId xmlns:p14="http://schemas.microsoft.com/office/powerpoint/2010/main" val="283467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57609" y="1600201"/>
            <a:ext cx="5870928" cy="4403196"/>
          </a:xfrm>
          <a:prstGeom prst="rect">
            <a:avLst/>
          </a:prstGeom>
        </p:spPr>
      </p:pic>
      <p:sp>
        <p:nvSpPr>
          <p:cNvPr id="5" name="TextBox 4"/>
          <p:cNvSpPr txBox="1"/>
          <p:nvPr/>
        </p:nvSpPr>
        <p:spPr>
          <a:xfrm>
            <a:off x="2518771" y="6349502"/>
            <a:ext cx="4391704" cy="369332"/>
          </a:xfrm>
          <a:prstGeom prst="rect">
            <a:avLst/>
          </a:prstGeom>
          <a:noFill/>
        </p:spPr>
        <p:txBody>
          <a:bodyPr wrap="square" rtlCol="0">
            <a:spAutoFit/>
          </a:bodyPr>
          <a:lstStyle/>
          <a:p>
            <a:r>
              <a:rPr lang="en-US" dirty="0" smtClean="0"/>
              <a:t>Christina </a:t>
            </a:r>
            <a:r>
              <a:rPr lang="en-US" dirty="0" err="1" smtClean="0"/>
              <a:t>Kubisch</a:t>
            </a:r>
            <a:r>
              <a:rPr lang="en-US" dirty="0" smtClean="0"/>
              <a:t>, “Electrical Walks”</a:t>
            </a:r>
            <a:endParaRPr lang="en-US" dirty="0"/>
          </a:p>
        </p:txBody>
      </p:sp>
      <p:sp>
        <p:nvSpPr>
          <p:cNvPr id="2" name="Footer Placeholder 1"/>
          <p:cNvSpPr>
            <a:spLocks noGrp="1"/>
          </p:cNvSpPr>
          <p:nvPr>
            <p:ph type="ftr" sz="quarter" idx="11"/>
          </p:nvPr>
        </p:nvSpPr>
        <p:spPr/>
        <p:txBody>
          <a:bodyPr/>
          <a:lstStyle/>
          <a:p>
            <a:r>
              <a:rPr lang="en-US" smtClean="0"/>
              <a:t>Grossman, SID Conference, 2015</a:t>
            </a:r>
            <a:endParaRPr lang="en-US"/>
          </a:p>
        </p:txBody>
      </p:sp>
    </p:spTree>
    <p:extLst>
      <p:ext uri="{BB962C8B-B14F-4D97-AF65-F5344CB8AC3E}">
        <p14:creationId xmlns:p14="http://schemas.microsoft.com/office/powerpoint/2010/main" val="1104739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3995" b="13995"/>
          <a:stretch>
            <a:fillRect/>
          </a:stretch>
        </p:blipFill>
        <p:spPr/>
      </p:pic>
      <p:sp>
        <p:nvSpPr>
          <p:cNvPr id="5" name="TextBox 4"/>
          <p:cNvSpPr txBox="1"/>
          <p:nvPr/>
        </p:nvSpPr>
        <p:spPr>
          <a:xfrm>
            <a:off x="2863218" y="6306454"/>
            <a:ext cx="5984772" cy="369332"/>
          </a:xfrm>
          <a:prstGeom prst="rect">
            <a:avLst/>
          </a:prstGeom>
          <a:noFill/>
        </p:spPr>
        <p:txBody>
          <a:bodyPr wrap="square" rtlCol="0">
            <a:spAutoFit/>
          </a:bodyPr>
          <a:lstStyle/>
          <a:p>
            <a:r>
              <a:rPr lang="en-US" dirty="0" smtClean="0"/>
              <a:t>Susan </a:t>
            </a:r>
            <a:r>
              <a:rPr lang="en-US" dirty="0" err="1" smtClean="0"/>
              <a:t>Philipsz</a:t>
            </a:r>
            <a:r>
              <a:rPr lang="en-US" dirty="0" smtClean="0"/>
              <a:t>, “Lowlands”</a:t>
            </a:r>
            <a:endParaRPr lang="en-US" dirty="0"/>
          </a:p>
        </p:txBody>
      </p:sp>
      <p:sp>
        <p:nvSpPr>
          <p:cNvPr id="2" name="Footer Placeholder 1"/>
          <p:cNvSpPr>
            <a:spLocks noGrp="1"/>
          </p:cNvSpPr>
          <p:nvPr>
            <p:ph type="ftr" sz="quarter" idx="11"/>
          </p:nvPr>
        </p:nvSpPr>
        <p:spPr/>
        <p:txBody>
          <a:bodyPr/>
          <a:lstStyle/>
          <a:p>
            <a:r>
              <a:rPr lang="en-US" smtClean="0"/>
              <a:t>Grossman, SID Conference, 2015</a:t>
            </a:r>
            <a:endParaRPr lang="en-US"/>
          </a:p>
        </p:txBody>
      </p:sp>
    </p:spTree>
    <p:extLst>
      <p:ext uri="{BB962C8B-B14F-4D97-AF65-F5344CB8AC3E}">
        <p14:creationId xmlns:p14="http://schemas.microsoft.com/office/powerpoint/2010/main" val="202143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148203"/>
            <a:ext cx="8042276" cy="4343400"/>
          </a:xfrm>
        </p:spPr>
        <p:txBody>
          <a:bodyPr/>
          <a:lstStyle/>
          <a:p>
            <a:pPr marL="0" indent="0">
              <a:buNone/>
            </a:pPr>
            <a:r>
              <a:rPr lang="en-US" dirty="0">
                <a:latin typeface="+mj-lt"/>
                <a:cs typeface="Abadi MT Condensed Extra Bold"/>
              </a:rPr>
              <a:t>“The task before us is not so much to make things, and resolve relations into things, more and more minutely framed and microscopically understood; rather, it may be to liberate matter from the constraint, the practicality, the utility of the thing, to orient technology not so much to knowing and mediating as to experience and the rich indeterminacy of duration, to making without definitive end or goal... </a:t>
            </a:r>
            <a:r>
              <a:rPr lang="en-US" dirty="0" smtClean="0">
                <a:latin typeface="+mj-lt"/>
                <a:cs typeface="Abadi MT Condensed Extra Bold"/>
              </a:rPr>
              <a:t>“ –Elizabeth Grosz</a:t>
            </a:r>
            <a:endParaRPr lang="en-US" dirty="0">
              <a:latin typeface="+mj-lt"/>
              <a:cs typeface="Abadi MT Condensed Extra Bold"/>
            </a:endParaRPr>
          </a:p>
        </p:txBody>
      </p:sp>
      <p:sp>
        <p:nvSpPr>
          <p:cNvPr id="2" name="Footer Placeholder 1"/>
          <p:cNvSpPr>
            <a:spLocks noGrp="1"/>
          </p:cNvSpPr>
          <p:nvPr>
            <p:ph type="ftr" sz="quarter" idx="11"/>
          </p:nvPr>
        </p:nvSpPr>
        <p:spPr/>
        <p:txBody>
          <a:bodyPr/>
          <a:lstStyle/>
          <a:p>
            <a:r>
              <a:rPr lang="en-US" sz="1400" dirty="0" smtClean="0"/>
              <a:t>Grossman, SID Conference, 2015</a:t>
            </a:r>
            <a:endParaRPr lang="en-US" sz="1400" dirty="0"/>
          </a:p>
        </p:txBody>
      </p:sp>
    </p:spTree>
    <p:extLst>
      <p:ext uri="{BB962C8B-B14F-4D97-AF65-F5344CB8AC3E}">
        <p14:creationId xmlns:p14="http://schemas.microsoft.com/office/powerpoint/2010/main" val="1068407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known.jpeg"/>
          <p:cNvPicPr>
            <a:picLocks noGrp="1" noChangeAspect="1"/>
          </p:cNvPicPr>
          <p:nvPr>
            <p:ph idx="1"/>
          </p:nvPr>
        </p:nvPicPr>
        <p:blipFill>
          <a:blip r:embed="rId2">
            <a:extLst>
              <a:ext uri="{28A0092B-C50C-407E-A947-70E740481C1C}">
                <a14:useLocalDpi xmlns:a14="http://schemas.microsoft.com/office/drawing/2010/main" val="0"/>
              </a:ext>
            </a:extLst>
          </a:blip>
          <a:srcRect t="9421" b="9421"/>
          <a:stretch>
            <a:fillRect/>
          </a:stretch>
        </p:blipFill>
        <p:spPr/>
      </p:pic>
      <p:sp>
        <p:nvSpPr>
          <p:cNvPr id="2" name="TextBox 1"/>
          <p:cNvSpPr txBox="1"/>
          <p:nvPr/>
        </p:nvSpPr>
        <p:spPr>
          <a:xfrm>
            <a:off x="2970858" y="6284931"/>
            <a:ext cx="3875033" cy="369332"/>
          </a:xfrm>
          <a:prstGeom prst="rect">
            <a:avLst/>
          </a:prstGeom>
          <a:noFill/>
        </p:spPr>
        <p:txBody>
          <a:bodyPr wrap="square" rtlCol="0">
            <a:spAutoFit/>
          </a:bodyPr>
          <a:lstStyle/>
          <a:p>
            <a:r>
              <a:rPr lang="en-US" dirty="0" smtClean="0"/>
              <a:t>Tim </a:t>
            </a:r>
            <a:r>
              <a:rPr lang="en-US" dirty="0" err="1" smtClean="0"/>
              <a:t>Bruniges</a:t>
            </a:r>
            <a:r>
              <a:rPr lang="en-US" dirty="0" smtClean="0"/>
              <a:t>, “Mirrors”</a:t>
            </a:r>
            <a:endParaRPr lang="en-US" dirty="0"/>
          </a:p>
        </p:txBody>
      </p:sp>
      <p:sp>
        <p:nvSpPr>
          <p:cNvPr id="3" name="Footer Placeholder 2"/>
          <p:cNvSpPr>
            <a:spLocks noGrp="1"/>
          </p:cNvSpPr>
          <p:nvPr>
            <p:ph type="ftr" sz="quarter" idx="11"/>
          </p:nvPr>
        </p:nvSpPr>
        <p:spPr/>
        <p:txBody>
          <a:bodyPr/>
          <a:lstStyle/>
          <a:p>
            <a:r>
              <a:rPr lang="en-US" smtClean="0"/>
              <a:t>Grossman, SID Conference, 2015</a:t>
            </a:r>
            <a:endParaRPr lang="en-US"/>
          </a:p>
        </p:txBody>
      </p:sp>
    </p:spTree>
    <p:extLst>
      <p:ext uri="{BB962C8B-B14F-4D97-AF65-F5344CB8AC3E}">
        <p14:creationId xmlns:p14="http://schemas.microsoft.com/office/powerpoint/2010/main" val="4137183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8634" y="6349502"/>
            <a:ext cx="3422946" cy="369332"/>
          </a:xfrm>
          <a:prstGeom prst="rect">
            <a:avLst/>
          </a:prstGeom>
          <a:noFill/>
        </p:spPr>
        <p:txBody>
          <a:bodyPr wrap="square" rtlCol="0">
            <a:spAutoFit/>
          </a:bodyPr>
          <a:lstStyle/>
          <a:p>
            <a:r>
              <a:rPr lang="en-US" dirty="0" smtClean="0"/>
              <a:t>Janet Cardiff, “40 Part Motet”</a:t>
            </a:r>
            <a:endParaRPr lang="en-US" dirty="0"/>
          </a:p>
        </p:txBody>
      </p:sp>
      <p:pic>
        <p:nvPicPr>
          <p:cNvPr id="5" name="Content Placeholder 4"/>
          <p:cNvPicPr>
            <a:picLocks noGrp="1" noChangeAspect="1"/>
          </p:cNvPicPr>
          <p:nvPr>
            <p:ph idx="1"/>
          </p:nvPr>
        </p:nvPicPr>
        <p:blipFill>
          <a:blip r:embed="rId3"/>
          <a:srcRect t="6210" b="6210"/>
          <a:stretch>
            <a:fillRect/>
          </a:stretch>
        </p:blipFill>
        <p:spPr/>
      </p:pic>
      <p:sp>
        <p:nvSpPr>
          <p:cNvPr id="3" name="Footer Placeholder 2"/>
          <p:cNvSpPr>
            <a:spLocks noGrp="1"/>
          </p:cNvSpPr>
          <p:nvPr>
            <p:ph type="ftr" sz="quarter" idx="11"/>
          </p:nvPr>
        </p:nvSpPr>
        <p:spPr/>
        <p:txBody>
          <a:bodyPr/>
          <a:lstStyle/>
          <a:p>
            <a:r>
              <a:rPr lang="en-US" smtClean="0"/>
              <a:t>Grossman, SID Conference, 2015</a:t>
            </a:r>
            <a:endParaRPr lang="en-US"/>
          </a:p>
        </p:txBody>
      </p:sp>
    </p:spTree>
    <p:extLst>
      <p:ext uri="{BB962C8B-B14F-4D97-AF65-F5344CB8AC3E}">
        <p14:creationId xmlns:p14="http://schemas.microsoft.com/office/powerpoint/2010/main" val="260149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9591" y="1071800"/>
            <a:ext cx="7491729" cy="5539979"/>
          </a:xfrm>
          <a:prstGeom prst="rect">
            <a:avLst/>
          </a:prstGeom>
          <a:noFill/>
        </p:spPr>
        <p:txBody>
          <a:bodyPr wrap="square" rtlCol="0">
            <a:spAutoFit/>
          </a:bodyPr>
          <a:lstStyle/>
          <a:p>
            <a:endParaRPr lang="en-US" sz="1600" dirty="0" smtClean="0"/>
          </a:p>
          <a:p>
            <a:r>
              <a:rPr lang="en-US" sz="1600" dirty="0" smtClean="0"/>
              <a:t>Dewey, John. </a:t>
            </a:r>
            <a:r>
              <a:rPr lang="en-US" sz="1600" i="1" dirty="0"/>
              <a:t>Art As Experience </a:t>
            </a:r>
            <a:r>
              <a:rPr lang="en-US" sz="1600" dirty="0"/>
              <a:t>(1934)</a:t>
            </a:r>
          </a:p>
          <a:p>
            <a:endParaRPr lang="en-US" sz="1600" dirty="0" smtClean="0"/>
          </a:p>
          <a:p>
            <a:r>
              <a:rPr lang="en-US" sz="1600" dirty="0" smtClean="0"/>
              <a:t>Varese</a:t>
            </a:r>
            <a:r>
              <a:rPr lang="en-US" sz="1600" dirty="0"/>
              <a:t>, Edgar. </a:t>
            </a:r>
            <a:r>
              <a:rPr lang="en-US" sz="1600" i="1" dirty="0"/>
              <a:t>The Liberation of Sound </a:t>
            </a:r>
            <a:r>
              <a:rPr lang="en-US" sz="1600" dirty="0"/>
              <a:t>(1939)</a:t>
            </a:r>
          </a:p>
          <a:p>
            <a:endParaRPr lang="en-US" sz="1600" dirty="0" smtClean="0"/>
          </a:p>
          <a:p>
            <a:r>
              <a:rPr lang="en-US" sz="1600" dirty="0" err="1" smtClean="0"/>
              <a:t>Merleau</a:t>
            </a:r>
            <a:r>
              <a:rPr lang="en-US" sz="1600" dirty="0" err="1"/>
              <a:t>-Ponty</a:t>
            </a:r>
            <a:r>
              <a:rPr lang="en-US" sz="1600" dirty="0"/>
              <a:t>, Maurice. </a:t>
            </a:r>
            <a:r>
              <a:rPr lang="en-US" sz="1600" i="1" dirty="0"/>
              <a:t>Phenomenology of Perception </a:t>
            </a:r>
            <a:r>
              <a:rPr lang="en-US" sz="1600" dirty="0"/>
              <a:t>(1945)</a:t>
            </a:r>
          </a:p>
          <a:p>
            <a:endParaRPr lang="en-US" sz="1600" dirty="0" smtClean="0"/>
          </a:p>
          <a:p>
            <a:r>
              <a:rPr lang="en-US" sz="1600" dirty="0" smtClean="0"/>
              <a:t>Nancy</a:t>
            </a:r>
            <a:r>
              <a:rPr lang="en-US" sz="1600" dirty="0"/>
              <a:t>, Jean-Luc. </a:t>
            </a:r>
            <a:r>
              <a:rPr lang="en-US" sz="1600" i="1" dirty="0"/>
              <a:t>Listening &amp; Being Singular Plural (2000)</a:t>
            </a:r>
            <a:endParaRPr lang="en-US" sz="1600" dirty="0"/>
          </a:p>
          <a:p>
            <a:endParaRPr lang="en-US" sz="1600" i="1" dirty="0" smtClean="0"/>
          </a:p>
          <a:p>
            <a:r>
              <a:rPr lang="en-US" sz="1600" i="1" dirty="0" err="1" smtClean="0"/>
              <a:t>Truax</a:t>
            </a:r>
            <a:r>
              <a:rPr lang="en-US" sz="1600" i="1" dirty="0"/>
              <a:t>, Barry, Acoustic Communication (2000</a:t>
            </a:r>
            <a:r>
              <a:rPr lang="en-US" sz="1600" i="1" dirty="0" smtClean="0"/>
              <a:t>)</a:t>
            </a:r>
          </a:p>
          <a:p>
            <a:endParaRPr lang="en-US" sz="1600" dirty="0" smtClean="0"/>
          </a:p>
          <a:p>
            <a:r>
              <a:rPr lang="en-US" sz="1600" dirty="0" smtClean="0"/>
              <a:t>Grosz</a:t>
            </a:r>
            <a:r>
              <a:rPr lang="en-US" sz="1600" dirty="0"/>
              <a:t>, Elizabeth. </a:t>
            </a:r>
            <a:r>
              <a:rPr lang="en-US" sz="1600" i="1" dirty="0"/>
              <a:t>Time Travels (2005</a:t>
            </a:r>
            <a:r>
              <a:rPr lang="en-US" sz="1600" i="1" dirty="0" smtClean="0"/>
              <a:t>)</a:t>
            </a:r>
          </a:p>
          <a:p>
            <a:r>
              <a:rPr lang="en-US" sz="1600" dirty="0" smtClean="0"/>
              <a:t>‪</a:t>
            </a:r>
            <a:endParaRPr lang="en-US" sz="1600" dirty="0"/>
          </a:p>
          <a:p>
            <a:r>
              <a:rPr lang="en-US" sz="1600" dirty="0" err="1"/>
              <a:t>Licht</a:t>
            </a:r>
            <a:r>
              <a:rPr lang="en-US" sz="1600" dirty="0"/>
              <a:t>, Alan. </a:t>
            </a:r>
            <a:r>
              <a:rPr lang="en-US" sz="1600" i="1" dirty="0"/>
              <a:t>Sound Art: Beyond Music Between Categories </a:t>
            </a:r>
            <a:r>
              <a:rPr lang="en-US" sz="1600" dirty="0"/>
              <a:t>(2007</a:t>
            </a:r>
            <a:r>
              <a:rPr lang="en-US" sz="1600" dirty="0" smtClean="0"/>
              <a:t>)</a:t>
            </a:r>
          </a:p>
          <a:p>
            <a:endParaRPr lang="en-US" sz="1600" dirty="0" smtClean="0"/>
          </a:p>
          <a:p>
            <a:r>
              <a:rPr lang="en-US" sz="1600" dirty="0" smtClean="0"/>
              <a:t>Cox</a:t>
            </a:r>
            <a:r>
              <a:rPr lang="en-US" sz="1600" dirty="0"/>
              <a:t>, </a:t>
            </a:r>
            <a:r>
              <a:rPr lang="en-US" sz="1600" dirty="0" err="1"/>
              <a:t>Christoph</a:t>
            </a:r>
            <a:r>
              <a:rPr lang="en-US" sz="1600" dirty="0"/>
              <a:t>. </a:t>
            </a:r>
            <a:r>
              <a:rPr lang="en-US" sz="1600" i="1" dirty="0"/>
              <a:t>Sound Art and the Sonic Unconscious </a:t>
            </a:r>
            <a:r>
              <a:rPr lang="en-US" sz="1600" dirty="0"/>
              <a:t>(2009)</a:t>
            </a:r>
          </a:p>
          <a:p>
            <a:endParaRPr lang="en-US" sz="1600" dirty="0"/>
          </a:p>
          <a:p>
            <a:r>
              <a:rPr lang="en-US" sz="1600" dirty="0" err="1"/>
              <a:t>Suisman</a:t>
            </a:r>
            <a:r>
              <a:rPr lang="en-US" sz="1600" dirty="0"/>
              <a:t>, </a:t>
            </a:r>
            <a:r>
              <a:rPr lang="en-US" sz="1600" dirty="0" err="1" smtClean="0"/>
              <a:t>Strasser</a:t>
            </a:r>
            <a:r>
              <a:rPr lang="en-US" sz="1600" dirty="0" smtClean="0"/>
              <a:t>. </a:t>
            </a:r>
            <a:r>
              <a:rPr lang="en-US" sz="1600" i="1" dirty="0"/>
              <a:t>Sound in the Age of Mechanical Reproduction </a:t>
            </a:r>
            <a:r>
              <a:rPr lang="en-US" sz="1600" dirty="0"/>
              <a:t>(2011)</a:t>
            </a:r>
          </a:p>
          <a:p>
            <a:endParaRPr lang="en-US" sz="1600" dirty="0"/>
          </a:p>
          <a:p>
            <a:endParaRPr lang="en-US" sz="1600" dirty="0"/>
          </a:p>
          <a:p>
            <a:endParaRPr lang="en-US" sz="1600" dirty="0"/>
          </a:p>
          <a:p>
            <a:endParaRPr lang="en-US" dirty="0"/>
          </a:p>
        </p:txBody>
      </p:sp>
      <p:sp>
        <p:nvSpPr>
          <p:cNvPr id="2" name="Footer Placeholder 1"/>
          <p:cNvSpPr>
            <a:spLocks noGrp="1"/>
          </p:cNvSpPr>
          <p:nvPr>
            <p:ph type="ftr" sz="quarter" idx="11"/>
          </p:nvPr>
        </p:nvSpPr>
        <p:spPr/>
        <p:txBody>
          <a:bodyPr/>
          <a:lstStyle/>
          <a:p>
            <a:r>
              <a:rPr lang="en-US" smtClean="0"/>
              <a:t>Grossman, SID Conference, 2015</a:t>
            </a:r>
            <a:endParaRPr lang="en-US"/>
          </a:p>
        </p:txBody>
      </p:sp>
    </p:spTree>
    <p:extLst>
      <p:ext uri="{BB962C8B-B14F-4D97-AF65-F5344CB8AC3E}">
        <p14:creationId xmlns:p14="http://schemas.microsoft.com/office/powerpoint/2010/main" val="3055718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Jennifer Grossman / sound</a:t>
            </a:r>
            <a:r>
              <a:rPr lang="en-US" smtClean="0"/>
              <a:t>/multi-media </a:t>
            </a:r>
            <a:r>
              <a:rPr lang="en-US" dirty="0" smtClean="0"/>
              <a:t>artist</a:t>
            </a:r>
          </a:p>
          <a:p>
            <a:pPr marL="0" indent="0">
              <a:buNone/>
            </a:pPr>
            <a:r>
              <a:rPr lang="en-US" dirty="0" smtClean="0"/>
              <a:t>e: jenn8grossman@gmail.com</a:t>
            </a:r>
          </a:p>
          <a:p>
            <a:pPr marL="0" indent="0">
              <a:buNone/>
            </a:pPr>
            <a:r>
              <a:rPr lang="en-US" dirty="0"/>
              <a:t>w</a:t>
            </a:r>
            <a:r>
              <a:rPr lang="en-US" dirty="0" smtClean="0"/>
              <a:t>: </a:t>
            </a:r>
            <a:r>
              <a:rPr lang="en-US" dirty="0" err="1"/>
              <a:t>j</a:t>
            </a:r>
            <a:r>
              <a:rPr lang="en-US" dirty="0" err="1" smtClean="0"/>
              <a:t>enngrossman.wix.com</a:t>
            </a:r>
            <a:r>
              <a:rPr lang="en-US" dirty="0" smtClean="0"/>
              <a:t>/sound</a:t>
            </a:r>
          </a:p>
          <a:p>
            <a:pPr marL="0" indent="0">
              <a:buNone/>
            </a:pPr>
            <a:endParaRPr lang="en-US" dirty="0" smtClean="0"/>
          </a:p>
          <a:p>
            <a:pPr marL="0"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Grossman, SID Conference, 2015</a:t>
            </a:r>
            <a:endParaRPr lang="en-US"/>
          </a:p>
        </p:txBody>
      </p:sp>
    </p:spTree>
    <p:extLst>
      <p:ext uri="{BB962C8B-B14F-4D97-AF65-F5344CB8AC3E}">
        <p14:creationId xmlns:p14="http://schemas.microsoft.com/office/powerpoint/2010/main" val="151932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295" y="1600201"/>
            <a:ext cx="8042276" cy="1336956"/>
          </a:xfrm>
        </p:spPr>
        <p:txBody>
          <a:bodyPr/>
          <a:lstStyle/>
          <a:p>
            <a:r>
              <a:rPr lang="en-US" dirty="0" smtClean="0"/>
              <a:t>What is sound [art] doing?</a:t>
            </a:r>
            <a:endParaRPr lang="en-US" dirty="0"/>
          </a:p>
        </p:txBody>
      </p:sp>
      <p:sp>
        <p:nvSpPr>
          <p:cNvPr id="3" name="Footer Placeholder 2"/>
          <p:cNvSpPr>
            <a:spLocks noGrp="1"/>
          </p:cNvSpPr>
          <p:nvPr>
            <p:ph type="ftr" sz="quarter" idx="11"/>
          </p:nvPr>
        </p:nvSpPr>
        <p:spPr/>
        <p:txBody>
          <a:bodyPr/>
          <a:lstStyle/>
          <a:p>
            <a:r>
              <a:rPr lang="en-US" smtClean="0"/>
              <a:t>Grossman, SID Conference, 2015</a:t>
            </a:r>
            <a:endParaRPr lang="en-US"/>
          </a:p>
        </p:txBody>
      </p:sp>
    </p:spTree>
    <p:extLst>
      <p:ext uri="{BB962C8B-B14F-4D97-AF65-F5344CB8AC3E}">
        <p14:creationId xmlns:p14="http://schemas.microsoft.com/office/powerpoint/2010/main" val="797928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Dismantling form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Compositional</a:t>
            </a:r>
          </a:p>
          <a:p>
            <a:r>
              <a:rPr lang="en-US" dirty="0" smtClean="0"/>
              <a:t>Spatial</a:t>
            </a:r>
          </a:p>
          <a:p>
            <a:r>
              <a:rPr lang="en-US" dirty="0" smtClean="0"/>
              <a:t>Conceptual</a:t>
            </a:r>
          </a:p>
          <a:p>
            <a:r>
              <a:rPr lang="en-US" dirty="0" smtClean="0"/>
              <a:t>Social</a:t>
            </a:r>
          </a:p>
          <a:p>
            <a:r>
              <a:rPr lang="en-US" dirty="0" smtClean="0"/>
              <a:t>Environmental </a:t>
            </a:r>
          </a:p>
          <a:p>
            <a:r>
              <a:rPr lang="en-US" dirty="0" smtClean="0"/>
              <a:t>Technological </a:t>
            </a:r>
          </a:p>
          <a:p>
            <a:r>
              <a:rPr lang="en-US" dirty="0" smtClean="0"/>
              <a:t>Bodily </a:t>
            </a:r>
          </a:p>
          <a:p>
            <a:r>
              <a:rPr lang="en-US" dirty="0" smtClean="0"/>
              <a:t>Sensorial </a:t>
            </a:r>
          </a:p>
          <a:p>
            <a:r>
              <a:rPr lang="en-US" dirty="0" smtClean="0"/>
              <a:t>Perceptive </a:t>
            </a:r>
          </a:p>
        </p:txBody>
      </p:sp>
      <p:sp>
        <p:nvSpPr>
          <p:cNvPr id="4" name="Footer Placeholder 3"/>
          <p:cNvSpPr>
            <a:spLocks noGrp="1"/>
          </p:cNvSpPr>
          <p:nvPr>
            <p:ph type="ftr" sz="quarter" idx="11"/>
          </p:nvPr>
        </p:nvSpPr>
        <p:spPr/>
        <p:txBody>
          <a:bodyPr/>
          <a:lstStyle/>
          <a:p>
            <a:r>
              <a:rPr lang="en-US" smtClean="0"/>
              <a:t>Grossman, SID Conference, 2015</a:t>
            </a:r>
            <a:endParaRPr lang="en-US"/>
          </a:p>
        </p:txBody>
      </p:sp>
    </p:spTree>
    <p:extLst>
      <p:ext uri="{BB962C8B-B14F-4D97-AF65-F5344CB8AC3E}">
        <p14:creationId xmlns:p14="http://schemas.microsoft.com/office/powerpoint/2010/main" val="3437319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Disappearance</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aesthetics of disappearance” [</a:t>
            </a:r>
            <a:r>
              <a:rPr lang="en-US" dirty="0" err="1" smtClean="0"/>
              <a:t>Kuma</a:t>
            </a:r>
            <a:r>
              <a:rPr lang="en-US" dirty="0" smtClean="0"/>
              <a:t>]</a:t>
            </a:r>
            <a:endParaRPr lang="en-US" dirty="0"/>
          </a:p>
          <a:p>
            <a:r>
              <a:rPr lang="en-US" dirty="0" smtClean="0"/>
              <a:t>“the anti-object”</a:t>
            </a:r>
          </a:p>
          <a:p>
            <a:r>
              <a:rPr lang="en-US" dirty="0"/>
              <a:t>F</a:t>
            </a:r>
            <a:r>
              <a:rPr lang="en-US" dirty="0" smtClean="0"/>
              <a:t>ocus to relationships &amp; interactions</a:t>
            </a:r>
          </a:p>
          <a:p>
            <a:r>
              <a:rPr lang="en-US" dirty="0" smtClean="0"/>
              <a:t>Experiential</a:t>
            </a:r>
            <a:r>
              <a:rPr lang="en-US" dirty="0"/>
              <a:t> </a:t>
            </a:r>
            <a:r>
              <a:rPr lang="en-US" dirty="0" smtClean="0"/>
              <a:t>ephemeral</a:t>
            </a:r>
          </a:p>
          <a:p>
            <a:r>
              <a:rPr lang="en-US" dirty="0"/>
              <a:t>A</a:t>
            </a:r>
            <a:r>
              <a:rPr lang="en-US" dirty="0" smtClean="0"/>
              <a:t>ffect </a:t>
            </a:r>
            <a:r>
              <a:rPr lang="en-US" dirty="0" err="1" smtClean="0"/>
              <a:t>vs</a:t>
            </a:r>
            <a:r>
              <a:rPr lang="en-US" dirty="0" smtClean="0"/>
              <a:t> visual aesthetics</a:t>
            </a:r>
          </a:p>
          <a:p>
            <a:r>
              <a:rPr lang="en-US" dirty="0"/>
              <a:t>M</a:t>
            </a:r>
            <a:r>
              <a:rPr lang="en-US" dirty="0" smtClean="0"/>
              <a:t>ental imagery, memory, presence</a:t>
            </a:r>
          </a:p>
          <a:p>
            <a:endParaRPr lang="en-US" dirty="0"/>
          </a:p>
        </p:txBody>
      </p:sp>
      <p:sp>
        <p:nvSpPr>
          <p:cNvPr id="4" name="Footer Placeholder 3"/>
          <p:cNvSpPr>
            <a:spLocks noGrp="1"/>
          </p:cNvSpPr>
          <p:nvPr>
            <p:ph type="ftr" sz="quarter" idx="11"/>
          </p:nvPr>
        </p:nvSpPr>
        <p:spPr/>
        <p:txBody>
          <a:bodyPr/>
          <a:lstStyle/>
          <a:p>
            <a:r>
              <a:rPr lang="en-US" smtClean="0"/>
              <a:t>Grossman, SID Conference, 2015</a:t>
            </a:r>
            <a:endParaRPr lang="en-US"/>
          </a:p>
        </p:txBody>
      </p:sp>
    </p:spTree>
    <p:extLst>
      <p:ext uri="{BB962C8B-B14F-4D97-AF65-F5344CB8AC3E}">
        <p14:creationId xmlns:p14="http://schemas.microsoft.com/office/powerpoint/2010/main" val="561401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a:t>
            </a:r>
            <a:r>
              <a:rPr lang="en-US" dirty="0"/>
              <a:t>To listen is to enter that spatiality by which, </a:t>
            </a:r>
            <a:r>
              <a:rPr lang="en-US" i="1" dirty="0"/>
              <a:t>at the same time</a:t>
            </a:r>
            <a:r>
              <a:rPr lang="en-US" dirty="0"/>
              <a:t>, I am penetrated, for it opens up in me as well as around me, and from me as well as toward me: it opens me inside me as well as outside, and it is through such a double, quadruple, or sextuple opening that a “self” can take place.” </a:t>
            </a:r>
            <a:endParaRPr lang="en-US" dirty="0" smtClean="0"/>
          </a:p>
          <a:p>
            <a:pPr marL="0" indent="0">
              <a:buNone/>
            </a:pPr>
            <a:r>
              <a:rPr lang="en-US" dirty="0" smtClean="0"/>
              <a:t>–</a:t>
            </a:r>
            <a:r>
              <a:rPr lang="en-US" dirty="0"/>
              <a:t>Jean Luc Nancy</a:t>
            </a:r>
          </a:p>
          <a:p>
            <a:endParaRPr lang="en-US" dirty="0"/>
          </a:p>
        </p:txBody>
      </p:sp>
      <p:sp>
        <p:nvSpPr>
          <p:cNvPr id="2" name="Footer Placeholder 1"/>
          <p:cNvSpPr>
            <a:spLocks noGrp="1"/>
          </p:cNvSpPr>
          <p:nvPr>
            <p:ph type="ftr" sz="quarter" idx="11"/>
          </p:nvPr>
        </p:nvSpPr>
        <p:spPr/>
        <p:txBody>
          <a:bodyPr/>
          <a:lstStyle/>
          <a:p>
            <a:r>
              <a:rPr lang="en-US" smtClean="0"/>
              <a:t>Grossman, SID Conference, 2015</a:t>
            </a:r>
            <a:endParaRPr lang="en-US"/>
          </a:p>
        </p:txBody>
      </p:sp>
    </p:spTree>
    <p:extLst>
      <p:ext uri="{BB962C8B-B14F-4D97-AF65-F5344CB8AC3E}">
        <p14:creationId xmlns:p14="http://schemas.microsoft.com/office/powerpoint/2010/main" val="2188353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60241" y="940795"/>
            <a:ext cx="6741303" cy="4993870"/>
          </a:xfrm>
        </p:spPr>
        <p:txBody>
          <a:bodyPr>
            <a:normAutofit/>
          </a:bodyPr>
          <a:lstStyle/>
          <a:p>
            <a:endParaRPr lang="en-US" dirty="0"/>
          </a:p>
        </p:txBody>
      </p:sp>
      <p:pic>
        <p:nvPicPr>
          <p:cNvPr id="3" name="Picture 2" descr="SoundAffectIm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241" y="774855"/>
            <a:ext cx="6741303" cy="4993870"/>
          </a:xfrm>
          <a:prstGeom prst="rect">
            <a:avLst/>
          </a:prstGeom>
        </p:spPr>
      </p:pic>
    </p:spTree>
    <p:extLst>
      <p:ext uri="{BB962C8B-B14F-4D97-AF65-F5344CB8AC3E}">
        <p14:creationId xmlns:p14="http://schemas.microsoft.com/office/powerpoint/2010/main" val="382740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“Sense is an awareness of being aware, a conception that fits its most comfortable expression in the reverberant expanded situation of sound--- as we’ve known since Aristotle, sensing is always a perception, that is- a feeling-oneself-feel.” -Ferrari</a:t>
            </a:r>
          </a:p>
          <a:p>
            <a:endParaRPr lang="en-US" dirty="0"/>
          </a:p>
        </p:txBody>
      </p:sp>
      <p:sp>
        <p:nvSpPr>
          <p:cNvPr id="2" name="Footer Placeholder 1"/>
          <p:cNvSpPr>
            <a:spLocks noGrp="1"/>
          </p:cNvSpPr>
          <p:nvPr>
            <p:ph type="ftr" sz="quarter" idx="11"/>
          </p:nvPr>
        </p:nvSpPr>
        <p:spPr/>
        <p:txBody>
          <a:bodyPr/>
          <a:lstStyle/>
          <a:p>
            <a:r>
              <a:rPr lang="en-US" smtClean="0"/>
              <a:t>Grossman, SID Conference, 2015</a:t>
            </a:r>
            <a:endParaRPr lang="en-US"/>
          </a:p>
        </p:txBody>
      </p:sp>
    </p:spTree>
    <p:extLst>
      <p:ext uri="{BB962C8B-B14F-4D97-AF65-F5344CB8AC3E}">
        <p14:creationId xmlns:p14="http://schemas.microsoft.com/office/powerpoint/2010/main" val="2113243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Liberating Body.</a:t>
            </a:r>
            <a:endParaRPr lang="en-US" dirty="0"/>
          </a:p>
        </p:txBody>
      </p:sp>
      <p:sp>
        <p:nvSpPr>
          <p:cNvPr id="3" name="Content Placeholder 2"/>
          <p:cNvSpPr>
            <a:spLocks noGrp="1"/>
          </p:cNvSpPr>
          <p:nvPr>
            <p:ph idx="1"/>
          </p:nvPr>
        </p:nvSpPr>
        <p:spPr/>
        <p:txBody>
          <a:bodyPr/>
          <a:lstStyle/>
          <a:p>
            <a:r>
              <a:rPr lang="en-US" dirty="0" smtClean="0"/>
              <a:t>Full body engagement </a:t>
            </a:r>
          </a:p>
          <a:p>
            <a:r>
              <a:rPr lang="en-US" dirty="0" smtClean="0"/>
              <a:t>Universal </a:t>
            </a:r>
            <a:r>
              <a:rPr lang="en-US" dirty="0" err="1" smtClean="0"/>
              <a:t>vs</a:t>
            </a:r>
            <a:r>
              <a:rPr lang="en-US" dirty="0" smtClean="0"/>
              <a:t> subjective body </a:t>
            </a:r>
          </a:p>
          <a:p>
            <a:r>
              <a:rPr lang="en-US" dirty="0" smtClean="0"/>
              <a:t>Listener’s physical navigation</a:t>
            </a:r>
          </a:p>
          <a:p>
            <a:r>
              <a:rPr lang="en-US" dirty="0" smtClean="0"/>
              <a:t>Body as instrument or artwork: biorhythms – interactive response systems</a:t>
            </a:r>
          </a:p>
          <a:p>
            <a:r>
              <a:rPr lang="en-US" dirty="0"/>
              <a:t>Puts listener within, not outside of the </a:t>
            </a:r>
            <a:r>
              <a:rPr lang="en-US" dirty="0" smtClean="0"/>
              <a:t>art</a:t>
            </a:r>
          </a:p>
          <a:p>
            <a:r>
              <a:rPr lang="en-US" dirty="0" smtClean="0"/>
              <a:t>Voyeur vs. </a:t>
            </a:r>
            <a:r>
              <a:rPr lang="en-US" dirty="0" err="1" smtClean="0"/>
              <a:t>voyee</a:t>
            </a:r>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Grossman, SID Conference, 2015</a:t>
            </a:r>
            <a:endParaRPr lang="en-US"/>
          </a:p>
        </p:txBody>
      </p:sp>
    </p:spTree>
    <p:extLst>
      <p:ext uri="{BB962C8B-B14F-4D97-AF65-F5344CB8AC3E}">
        <p14:creationId xmlns:p14="http://schemas.microsoft.com/office/powerpoint/2010/main" val="341146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4769</TotalTime>
  <Words>783</Words>
  <Application>Microsoft Macintosh PowerPoint</Application>
  <PresentationFormat>On-screen Show (4:3)</PresentationFormat>
  <Paragraphs>112</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Breeze</vt:lpstr>
      <vt:lpstr>sonic [art] liberation</vt:lpstr>
      <vt:lpstr>PowerPoint Presentation</vt:lpstr>
      <vt:lpstr>What is sound [art] doing?</vt:lpstr>
      <vt:lpstr>Dismantling form</vt:lpstr>
      <vt:lpstr>Disappearance</vt:lpstr>
      <vt:lpstr>PowerPoint Presentation</vt:lpstr>
      <vt:lpstr>PowerPoint Presentation</vt:lpstr>
      <vt:lpstr>PowerPoint Presentation</vt:lpstr>
      <vt:lpstr>Liberating Body.</vt:lpstr>
      <vt:lpstr>PowerPoint Presentation</vt:lpstr>
      <vt:lpstr>Liberating Interaction.</vt:lpstr>
      <vt:lpstr>Liberating Space-Time</vt:lpstr>
      <vt:lpstr>Engaging Chance</vt:lpstr>
      <vt:lpstr>Displacement</vt:lpstr>
      <vt:lpstr>   Art or Reality?</vt:lpstr>
      <vt:lpstr>Liberating Spirit.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sonic [art] liberation</dc:title>
  <dc:creator>user</dc:creator>
  <cp:lastModifiedBy>user</cp:lastModifiedBy>
  <cp:revision>107</cp:revision>
  <dcterms:created xsi:type="dcterms:W3CDTF">2015-07-16T15:19:59Z</dcterms:created>
  <dcterms:modified xsi:type="dcterms:W3CDTF">2015-08-11T11:31:49Z</dcterms:modified>
</cp:coreProperties>
</file>